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75" r:id="rId2"/>
    <p:sldId id="273" r:id="rId3"/>
    <p:sldId id="256" r:id="rId4"/>
    <p:sldId id="257" r:id="rId5"/>
    <p:sldId id="260" r:id="rId6"/>
    <p:sldId id="258" r:id="rId7"/>
    <p:sldId id="278" r:id="rId8"/>
    <p:sldId id="259" r:id="rId9"/>
    <p:sldId id="261" r:id="rId10"/>
    <p:sldId id="262" r:id="rId11"/>
    <p:sldId id="264" r:id="rId12"/>
    <p:sldId id="265" r:id="rId13"/>
    <p:sldId id="266" r:id="rId14"/>
    <p:sldId id="267" r:id="rId15"/>
    <p:sldId id="268" r:id="rId16"/>
    <p:sldId id="269" r:id="rId17"/>
    <p:sldId id="270" r:id="rId18"/>
    <p:sldId id="271" r:id="rId19"/>
    <p:sldId id="274" r:id="rId20"/>
    <p:sldId id="279"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498602"/>
            <a:ext cx="5257800"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3505200" y="4927600"/>
            <a:ext cx="52578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DAFAE04-0442-4ABC-8822-C3930F80C123}"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1010434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DAFAE04-0442-4ABC-8822-C3930F80C123}"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3650715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DAD3D46-EAA4-4CDE-ADC1-4444D95639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DAFAE04-0442-4ABC-8822-C3930F80C123}"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1563524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0"/>
            <a:ext cx="5257800"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609600" y="3124201"/>
            <a:ext cx="52578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DAFAE04-0442-4ABC-8822-C3930F80C123}"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3489339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DAFAE04-0442-4ABC-8822-C3930F80C123}" type="datetimeFigureOut">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355283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DAFAE04-0442-4ABC-8822-C3930F80C123}"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3516763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FAE04-0442-4ABC-8822-C3930F80C123}"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206873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28601" y="1701800"/>
            <a:ext cx="2514600"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3352800" y="482600"/>
            <a:ext cx="51054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28601" y="4648200"/>
            <a:ext cx="25146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FAE04-0442-4ABC-8822-C3930F80C123}"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196807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828800" y="4800600"/>
            <a:ext cx="5486400"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1828800" y="279402"/>
            <a:ext cx="54864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FAE04-0442-4ABC-8822-C3930F80C123}"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1221337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4DAFAE04-0442-4ABC-8822-C3930F80C123}" type="datetimeFigureOut">
              <a:rPr lang="en-US" smtClean="0"/>
              <a:pPr/>
              <a:t>11/27/2012</a:t>
            </a:fld>
            <a:endParaRPr lang="en-US"/>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8E0C0DCC-DBE0-41F7-A8DF-A92FEBBE6AE4}" type="slidenum">
              <a:rPr lang="en-US" smtClean="0"/>
              <a:pPr/>
              <a:t>‹#›</a:t>
            </a:fld>
            <a:endParaRPr lang="en-US"/>
          </a:p>
        </p:txBody>
      </p:sp>
    </p:spTree>
    <p:extLst>
      <p:ext uri="{BB962C8B-B14F-4D97-AF65-F5344CB8AC3E}">
        <p14:creationId xmlns=""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“Algebra for All” Movement: </a:t>
            </a:r>
            <a:br>
              <a:rPr lang="en-US" dirty="0" smtClean="0"/>
            </a:br>
            <a:r>
              <a:rPr lang="en-US" sz="4000" dirty="0" smtClean="0"/>
              <a:t>A Progress Report</a:t>
            </a:r>
            <a:endParaRPr lang="en-US" sz="4000" dirty="0"/>
          </a:p>
        </p:txBody>
      </p:sp>
      <p:sp>
        <p:nvSpPr>
          <p:cNvPr id="3" name="Subtitle 2"/>
          <p:cNvSpPr>
            <a:spLocks noGrp="1"/>
          </p:cNvSpPr>
          <p:nvPr>
            <p:ph type="subTitle" idx="1"/>
          </p:nvPr>
        </p:nvSpPr>
        <p:spPr/>
        <p:txBody>
          <a:bodyPr>
            <a:normAutofit/>
          </a:bodyPr>
          <a:lstStyle/>
          <a:p>
            <a:r>
              <a:rPr lang="en-US" sz="2400" dirty="0" smtClean="0"/>
              <a:t>Tom Loveless</a:t>
            </a:r>
          </a:p>
          <a:p>
            <a:r>
              <a:rPr lang="en-US" sz="2400" dirty="0" smtClean="0"/>
              <a:t>November 28, 2012</a:t>
            </a:r>
            <a:endParaRPr lang="en-US" sz="2400" dirty="0"/>
          </a:p>
        </p:txBody>
      </p:sp>
    </p:spTree>
    <p:extLst>
      <p:ext uri="{BB962C8B-B14F-4D97-AF65-F5344CB8AC3E}">
        <p14:creationId xmlns="" xmlns:p14="http://schemas.microsoft.com/office/powerpoint/2010/main" val="3650340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711200" y="508000"/>
            <a:ext cx="7721600" cy="584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Grp="1" noChangeAspect="1" noChangeArrowheads="1"/>
          </p:cNvPicPr>
          <p:nvPr>
            <p:ph/>
          </p:nvPr>
        </p:nvPicPr>
        <p:blipFill>
          <a:blip r:embed="rId2" cstate="print"/>
          <a:srcRect/>
          <a:stretch>
            <a:fillRect/>
          </a:stretch>
        </p:blipFill>
        <p:spPr bwMode="auto">
          <a:xfrm>
            <a:off x="457200" y="609600"/>
            <a:ext cx="8129597" cy="5334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Grp="1" noChangeAspect="1" noChangeArrowheads="1"/>
          </p:cNvPicPr>
          <p:nvPr>
            <p:ph/>
          </p:nvPr>
        </p:nvPicPr>
        <p:blipFill>
          <a:blip r:embed="rId2" cstate="print"/>
          <a:srcRect/>
          <a:stretch>
            <a:fillRect/>
          </a:stretch>
        </p:blipFill>
        <p:spPr bwMode="auto">
          <a:xfrm>
            <a:off x="381000" y="914400"/>
            <a:ext cx="8319207"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p:nvPr>
        </p:nvPicPr>
        <p:blipFill>
          <a:blip r:embed="rId2" cstate="print"/>
          <a:srcRect/>
          <a:stretch>
            <a:fillRect/>
          </a:stretch>
        </p:blipFill>
        <p:spPr bwMode="auto">
          <a:xfrm>
            <a:off x="533400" y="685800"/>
            <a:ext cx="8122049"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Grp="1" noChangeAspect="1" noChangeArrowheads="1"/>
          </p:cNvPicPr>
          <p:nvPr>
            <p:ph/>
          </p:nvPr>
        </p:nvPicPr>
        <p:blipFill>
          <a:blip r:embed="rId2" cstate="print"/>
          <a:srcRect/>
          <a:stretch>
            <a:fillRect/>
          </a:stretch>
        </p:blipFill>
        <p:spPr bwMode="auto">
          <a:xfrm>
            <a:off x="381000" y="762000"/>
            <a:ext cx="8318016" cy="510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Grp="1" noChangeAspect="1" noChangeArrowheads="1"/>
          </p:cNvPicPr>
          <p:nvPr>
            <p:ph/>
          </p:nvPr>
        </p:nvPicPr>
        <p:blipFill>
          <a:blip r:embed="rId2" cstate="print"/>
          <a:srcRect/>
          <a:stretch>
            <a:fillRect/>
          </a:stretch>
        </p:blipFill>
        <p:spPr bwMode="auto">
          <a:xfrm>
            <a:off x="533400" y="1066800"/>
            <a:ext cx="8174736"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Grp="1" noChangeAspect="1" noChangeArrowheads="1"/>
          </p:cNvPicPr>
          <p:nvPr>
            <p:ph/>
          </p:nvPr>
        </p:nvPicPr>
        <p:blipFill>
          <a:blip r:embed="rId2" cstate="print"/>
          <a:srcRect/>
          <a:stretch>
            <a:fillRect/>
          </a:stretch>
        </p:blipFill>
        <p:spPr bwMode="auto">
          <a:xfrm>
            <a:off x="381000" y="762000"/>
            <a:ext cx="8408333" cy="4953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Grp="1" noChangeAspect="1" noChangeArrowheads="1"/>
          </p:cNvPicPr>
          <p:nvPr>
            <p:ph/>
          </p:nvPr>
        </p:nvPicPr>
        <p:blipFill>
          <a:blip r:embed="rId2" cstate="print"/>
          <a:srcRect/>
          <a:stretch>
            <a:fillRect/>
          </a:stretch>
        </p:blipFill>
        <p:spPr bwMode="auto">
          <a:xfrm>
            <a:off x="381000" y="685800"/>
            <a:ext cx="8399493" cy="541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Grp="1" noChangeAspect="1" noChangeArrowheads="1"/>
          </p:cNvPicPr>
          <p:nvPr>
            <p:ph/>
          </p:nvPr>
        </p:nvPicPr>
        <p:blipFill>
          <a:blip r:embed="rId2" cstate="print"/>
          <a:srcRect/>
          <a:stretch>
            <a:fillRect/>
          </a:stretch>
        </p:blipFill>
        <p:spPr bwMode="auto">
          <a:xfrm>
            <a:off x="381000" y="914400"/>
            <a:ext cx="8378199"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85800"/>
            <a:ext cx="8229600" cy="6019800"/>
          </a:xfrm>
        </p:spPr>
        <p:txBody>
          <a:bodyPr>
            <a:normAutofit fontScale="25000" lnSpcReduction="20000"/>
          </a:bodyPr>
          <a:lstStyle/>
          <a:p>
            <a:pPr>
              <a:buNone/>
            </a:pPr>
            <a:endParaRPr lang="en-US" sz="7200" dirty="0" smtClean="0"/>
          </a:p>
          <a:p>
            <a:pPr>
              <a:lnSpc>
                <a:spcPct val="170000"/>
              </a:lnSpc>
              <a:spcBef>
                <a:spcPts val="0"/>
              </a:spcBef>
              <a:buNone/>
            </a:pPr>
            <a:r>
              <a:rPr lang="en-US" sz="6400" b="1" dirty="0" smtClean="0"/>
              <a:t>1</a:t>
            </a:r>
            <a:r>
              <a:rPr lang="en-US" sz="6400" dirty="0" smtClean="0"/>
              <a:t>.  Algebra for All policies involve trade-offs:  Access improves—more students take Algebra—but achievement does not.  Number of students passing Algebra in 8</a:t>
            </a:r>
            <a:r>
              <a:rPr lang="en-US" sz="6400" baseline="30000" dirty="0" smtClean="0"/>
              <a:t>th</a:t>
            </a:r>
            <a:r>
              <a:rPr lang="en-US" sz="6400" dirty="0" smtClean="0"/>
              <a:t> grade rises.  And so does the number of students failing.</a:t>
            </a:r>
          </a:p>
          <a:p>
            <a:pPr>
              <a:lnSpc>
                <a:spcPct val="170000"/>
              </a:lnSpc>
              <a:spcBef>
                <a:spcPts val="0"/>
              </a:spcBef>
              <a:buNone/>
            </a:pPr>
            <a:endParaRPr lang="en-US" sz="6400" dirty="0" smtClean="0"/>
          </a:p>
          <a:p>
            <a:pPr>
              <a:lnSpc>
                <a:spcPct val="170000"/>
              </a:lnSpc>
              <a:spcBef>
                <a:spcPts val="0"/>
              </a:spcBef>
              <a:buNone/>
            </a:pPr>
            <a:r>
              <a:rPr lang="en-US" sz="6400" b="1" dirty="0" smtClean="0"/>
              <a:t>2</a:t>
            </a:r>
            <a:r>
              <a:rPr lang="en-US" sz="6400" dirty="0" smtClean="0"/>
              <a:t>.  Double-dose </a:t>
            </a:r>
            <a:r>
              <a:rPr lang="en-US" sz="6400" dirty="0"/>
              <a:t>Algebra as a possible support.   Some encouraging findings (Cortes, Goodman, Nomi, 2012) in Chicago, with both short and long term positive results</a:t>
            </a:r>
            <a:r>
              <a:rPr lang="en-US" sz="6400" dirty="0" smtClean="0"/>
              <a:t>.</a:t>
            </a:r>
          </a:p>
          <a:p>
            <a:pPr>
              <a:lnSpc>
                <a:spcPct val="170000"/>
              </a:lnSpc>
              <a:spcBef>
                <a:spcPts val="0"/>
              </a:spcBef>
              <a:buNone/>
            </a:pPr>
            <a:endParaRPr lang="en-US" sz="6400" dirty="0"/>
          </a:p>
          <a:p>
            <a:pPr>
              <a:lnSpc>
                <a:spcPct val="170000"/>
              </a:lnSpc>
              <a:spcBef>
                <a:spcPts val="0"/>
              </a:spcBef>
              <a:buNone/>
            </a:pPr>
            <a:r>
              <a:rPr lang="en-US" sz="6400" b="1" dirty="0"/>
              <a:t>3</a:t>
            </a:r>
            <a:r>
              <a:rPr lang="en-US" sz="6400" dirty="0"/>
              <a:t>.  Better preparation.  (</a:t>
            </a:r>
            <a:r>
              <a:rPr lang="en-US" sz="6400" dirty="0" err="1"/>
              <a:t>Siegler</a:t>
            </a:r>
            <a:r>
              <a:rPr lang="en-US" sz="6400" dirty="0"/>
              <a:t> et al, 2012): “Longitudinal data sets from the United States and the United Kingdom revealed that elementary school students’ knowledge of fractions and of division uniquely predicts those students’ knowledge of algebra and overall mathematics achievement in high school, 5 or 6 years later, even after statistically controlling for other types of mathematical knowledge, general intellectual ability, working memory, and family income and education (p. 691</a:t>
            </a:r>
            <a:r>
              <a:rPr lang="en-US" sz="6400" dirty="0" smtClean="0"/>
              <a:t>).”</a:t>
            </a:r>
            <a:endParaRPr lang="en-US" sz="6400" dirty="0"/>
          </a:p>
          <a:p>
            <a:endParaRPr lang="en-US" sz="6400" dirty="0"/>
          </a:p>
        </p:txBody>
      </p:sp>
      <p:sp>
        <p:nvSpPr>
          <p:cNvPr id="3" name="Title 12"/>
          <p:cNvSpPr txBox="1">
            <a:spLocks/>
          </p:cNvSpPr>
          <p:nvPr/>
        </p:nvSpPr>
        <p:spPr>
          <a:xfrm>
            <a:off x="2971800" y="152400"/>
            <a:ext cx="2692691" cy="685800"/>
          </a:xfrm>
          <a:prstGeom prst="rect">
            <a:avLst/>
          </a:prstGeom>
        </p:spPr>
        <p:txBody>
          <a:bodyPr vert="horz" lIns="121899" tIns="60949" rIns="121899" bIns="60949" rtlCol="0">
            <a:normAutofit/>
          </a:bodyPr>
          <a:lstStyle/>
          <a:p>
            <a:pPr marL="304747" marR="0" lvl="0" indent="-304747" algn="l" defTabSz="1218987" rtl="0" eaLnBrk="1" fontAlgn="auto" latinLnBrk="0" hangingPunct="1">
              <a:lnSpc>
                <a:spcPct val="95000"/>
              </a:lnSpc>
              <a:spcBef>
                <a:spcPts val="1866"/>
              </a:spcBef>
              <a:spcAft>
                <a:spcPts val="0"/>
              </a:spcAft>
              <a:buClrTx/>
              <a:buSzPct val="100000"/>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Implications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143000"/>
            <a:ext cx="8229600" cy="4983163"/>
          </a:xfrm>
        </p:spPr>
        <p:txBody>
          <a:bodyPr>
            <a:normAutofit fontScale="92500" lnSpcReduction="20000"/>
          </a:bodyPr>
          <a:lstStyle/>
          <a:p>
            <a:pPr algn="ctr">
              <a:buNone/>
            </a:pPr>
            <a:endParaRPr lang="en-US" dirty="0" smtClean="0"/>
          </a:p>
          <a:p>
            <a:pPr algn="ctr">
              <a:buNone/>
            </a:pPr>
            <a:endParaRPr lang="en-US" dirty="0"/>
          </a:p>
          <a:p>
            <a:pPr marL="571500" indent="-571500">
              <a:buAutoNum type="romanUcPeriod"/>
            </a:pPr>
            <a:r>
              <a:rPr lang="en-US" sz="2400" dirty="0" smtClean="0"/>
              <a:t>Background </a:t>
            </a:r>
          </a:p>
          <a:p>
            <a:pPr marL="571500" indent="-571500">
              <a:buAutoNum type="romanUcPeriod"/>
            </a:pPr>
            <a:r>
              <a:rPr lang="en-US" sz="2400" dirty="0" smtClean="0"/>
              <a:t>Trends in 8</a:t>
            </a:r>
            <a:r>
              <a:rPr lang="en-US" sz="2400" baseline="30000" dirty="0" smtClean="0"/>
              <a:t>th</a:t>
            </a:r>
            <a:r>
              <a:rPr lang="en-US" sz="2400" dirty="0" smtClean="0"/>
              <a:t> Grade Algebra Enrollment</a:t>
            </a:r>
          </a:p>
          <a:p>
            <a:pPr marL="571500" indent="-571500">
              <a:buAutoNum type="romanUcPeriod"/>
            </a:pPr>
            <a:r>
              <a:rPr lang="en-US" sz="2400" dirty="0" smtClean="0"/>
              <a:t>Previous Policy Research: Cause for Optimism</a:t>
            </a:r>
          </a:p>
          <a:p>
            <a:pPr marL="571500" indent="-571500">
              <a:buAutoNum type="romanUcPeriod"/>
            </a:pPr>
            <a:r>
              <a:rPr lang="en-US" sz="2400" dirty="0" smtClean="0"/>
              <a:t>Recent Policy Research:  Cautionary Flags </a:t>
            </a:r>
          </a:p>
          <a:p>
            <a:pPr marL="571500" indent="-571500">
              <a:buAutoNum type="romanUcPeriod"/>
            </a:pPr>
            <a:r>
              <a:rPr lang="en-US" sz="2400" dirty="0" smtClean="0"/>
              <a:t>My Own Study (2008)</a:t>
            </a:r>
          </a:p>
          <a:p>
            <a:pPr marL="571500" indent="-571500">
              <a:buAutoNum type="romanUcPeriod"/>
            </a:pPr>
            <a:r>
              <a:rPr lang="en-US" sz="2400" dirty="0" smtClean="0"/>
              <a:t>Implications for the Future</a:t>
            </a:r>
          </a:p>
          <a:p>
            <a:pPr marL="571500" indent="-571500">
              <a:buNone/>
            </a:pPr>
            <a:endParaRPr lang="en-US" sz="2400" dirty="0"/>
          </a:p>
          <a:p>
            <a:pPr marL="571500" indent="-571500">
              <a:buNone/>
            </a:pPr>
            <a:r>
              <a:rPr lang="en-US" sz="1200" dirty="0" smtClean="0"/>
              <a:t>Note:  Bibliography of all cited publications at the end of the presentation.</a:t>
            </a:r>
          </a:p>
          <a:p>
            <a:pPr marL="571500" indent="-571500">
              <a:buAutoNum type="romanUcPeriod"/>
            </a:pPr>
            <a:endParaRPr lang="en-US" sz="2400" dirty="0" smtClean="0"/>
          </a:p>
        </p:txBody>
      </p:sp>
      <p:sp>
        <p:nvSpPr>
          <p:cNvPr id="3" name="Title 12"/>
          <p:cNvSpPr txBox="1">
            <a:spLocks/>
          </p:cNvSpPr>
          <p:nvPr/>
        </p:nvSpPr>
        <p:spPr>
          <a:xfrm>
            <a:off x="3048000" y="533400"/>
            <a:ext cx="2692691" cy="609600"/>
          </a:xfrm>
          <a:prstGeom prst="rect">
            <a:avLst/>
          </a:prstGeom>
        </p:spPr>
        <p:txBody>
          <a:bodyPr vert="horz" lIns="121899" tIns="60949" rIns="121899" bIns="60949" rtlCol="0">
            <a:normAutofit/>
          </a:bodyPr>
          <a:lstStyle/>
          <a:p>
            <a:pPr marL="304747" marR="0" lvl="0" indent="-304747" algn="l" defTabSz="1218987" rtl="0" eaLnBrk="1" fontAlgn="auto" latinLnBrk="0" hangingPunct="1">
              <a:lnSpc>
                <a:spcPct val="95000"/>
              </a:lnSpc>
              <a:spcBef>
                <a:spcPts val="1866"/>
              </a:spcBef>
              <a:spcAft>
                <a:spcPts val="0"/>
              </a:spcAft>
              <a:buClrTx/>
              <a:buSzPct val="10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Outline</a:t>
            </a:r>
            <a:r>
              <a:rPr kumimoji="0" lang="en-US" sz="2400" b="0" i="0" u="none" strike="noStrike" kern="1200" cap="none" spc="0" normalizeH="0" noProof="0" dirty="0" smtClean="0">
                <a:ln>
                  <a:noFill/>
                </a:ln>
                <a:solidFill>
                  <a:schemeClr val="tx1"/>
                </a:solidFill>
                <a:effectLst/>
                <a:uLnTx/>
                <a:uFillTx/>
                <a:latin typeface="+mn-lt"/>
                <a:ea typeface="+mn-ea"/>
                <a:cs typeface="+mn-cs"/>
              </a:rPr>
              <a:t> of Talk</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95400"/>
            <a:ext cx="8229600" cy="4830763"/>
          </a:xfrm>
        </p:spPr>
        <p:txBody>
          <a:bodyPr>
            <a:normAutofit/>
          </a:bodyPr>
          <a:lstStyle/>
          <a:p>
            <a:pPr>
              <a:lnSpc>
                <a:spcPct val="150000"/>
              </a:lnSpc>
              <a:spcBef>
                <a:spcPts val="0"/>
              </a:spcBef>
              <a:buNone/>
            </a:pPr>
            <a:r>
              <a:rPr lang="en-US" sz="1600" b="1" dirty="0" smtClean="0"/>
              <a:t>4</a:t>
            </a:r>
            <a:r>
              <a:rPr lang="en-US" sz="1600" dirty="0" smtClean="0"/>
              <a:t>.  What will be the impact of the Common Core?  Evers and </a:t>
            </a:r>
            <a:r>
              <a:rPr lang="en-US" sz="1600" dirty="0" err="1" smtClean="0"/>
              <a:t>Wurman</a:t>
            </a:r>
            <a:r>
              <a:rPr lang="en-US" sz="1600" dirty="0" smtClean="0"/>
              <a:t> oppose CC in CA for not promoting Algebra for All in 8</a:t>
            </a:r>
            <a:r>
              <a:rPr lang="en-US" sz="1600" baseline="30000" dirty="0" smtClean="0"/>
              <a:t>th</a:t>
            </a:r>
            <a:r>
              <a:rPr lang="en-US" sz="1600" dirty="0" smtClean="0"/>
              <a:t> grade.</a:t>
            </a:r>
          </a:p>
          <a:p>
            <a:pPr>
              <a:lnSpc>
                <a:spcPct val="150000"/>
              </a:lnSpc>
              <a:spcBef>
                <a:spcPts val="0"/>
              </a:spcBef>
              <a:buNone/>
            </a:pPr>
            <a:endParaRPr lang="en-US" sz="1600" dirty="0" smtClean="0"/>
          </a:p>
          <a:p>
            <a:pPr>
              <a:lnSpc>
                <a:spcPct val="150000"/>
              </a:lnSpc>
              <a:spcBef>
                <a:spcPts val="0"/>
              </a:spcBef>
              <a:buNone/>
            </a:pPr>
            <a:r>
              <a:rPr lang="en-US" sz="1600" b="1" dirty="0" smtClean="0"/>
              <a:t>5</a:t>
            </a:r>
            <a:r>
              <a:rPr lang="en-US" sz="1600" dirty="0" smtClean="0"/>
              <a:t>.  Teachers—many middle school teachers are unprepared to teach algebra.  </a:t>
            </a:r>
            <a:r>
              <a:rPr lang="en-US" sz="1600" dirty="0" err="1" smtClean="0"/>
              <a:t>Clotfelter</a:t>
            </a:r>
            <a:r>
              <a:rPr lang="en-US" sz="1600" dirty="0" smtClean="0"/>
              <a:t>, Ladd, and </a:t>
            </a:r>
            <a:r>
              <a:rPr lang="en-US" sz="1600" dirty="0" err="1" smtClean="0"/>
              <a:t>Vigdor</a:t>
            </a:r>
            <a:r>
              <a:rPr lang="en-US" sz="1600" dirty="0" smtClean="0"/>
              <a:t> found that even the least effective teachers were enlisted to teach algebra when CMS expanded access to the course.  One-third of CA algebra 8</a:t>
            </a:r>
            <a:r>
              <a:rPr lang="en-US" sz="1600" baseline="30000" dirty="0" smtClean="0"/>
              <a:t>th</a:t>
            </a:r>
            <a:r>
              <a:rPr lang="en-US" sz="1600" dirty="0" smtClean="0"/>
              <a:t> grade teachers do not have math authorization.</a:t>
            </a:r>
          </a:p>
          <a:p>
            <a:pPr>
              <a:buNone/>
            </a:pPr>
            <a:endParaRPr lang="en-US" sz="1600" dirty="0"/>
          </a:p>
        </p:txBody>
      </p:sp>
      <p:sp>
        <p:nvSpPr>
          <p:cNvPr id="5" name="Rectangle 4"/>
          <p:cNvSpPr/>
          <p:nvPr/>
        </p:nvSpPr>
        <p:spPr>
          <a:xfrm>
            <a:off x="2895600" y="457200"/>
            <a:ext cx="2446803" cy="355482"/>
          </a:xfrm>
          <a:prstGeom prst="rect">
            <a:avLst/>
          </a:prstGeom>
        </p:spPr>
        <p:txBody>
          <a:bodyPr wrap="square">
            <a:spAutoFit/>
          </a:bodyPr>
          <a:lstStyle/>
          <a:p>
            <a:pPr marL="304747" lvl="0" indent="-304747" defTabSz="1218987">
              <a:lnSpc>
                <a:spcPct val="95000"/>
              </a:lnSpc>
              <a:spcBef>
                <a:spcPts val="1866"/>
              </a:spcBef>
              <a:buSzPct val="100000"/>
              <a:defRPr/>
            </a:pPr>
            <a:r>
              <a:rPr lang="en-US" b="1" dirty="0" smtClean="0"/>
              <a:t>Implications (cont.)</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
            <a:ext cx="5257800" cy="6858000"/>
          </a:xfrm>
        </p:spPr>
        <p:txBody>
          <a:bodyPr>
            <a:normAutofit fontScale="25000" lnSpcReduction="20000"/>
          </a:bodyPr>
          <a:lstStyle/>
          <a:p>
            <a:r>
              <a:rPr lang="en-US" sz="4400" b="1" dirty="0" smtClean="0"/>
              <a:t>Bibliography</a:t>
            </a:r>
          </a:p>
          <a:p>
            <a:endParaRPr lang="en-US" sz="4400" dirty="0" smtClean="0"/>
          </a:p>
          <a:p>
            <a:r>
              <a:rPr lang="en-US" sz="4400" dirty="0" smtClean="0"/>
              <a:t>D. L. Stevenson,  Schiller K. S., &amp; Schneider, B.  (1994). Sequences of Opportunities for Learning. </a:t>
            </a:r>
            <a:r>
              <a:rPr lang="en-US" sz="4400" i="1" dirty="0" smtClean="0"/>
              <a:t>Sociology of Education, 67</a:t>
            </a:r>
            <a:r>
              <a:rPr lang="en-US" sz="4400" dirty="0" smtClean="0"/>
              <a:t>, 184-198.</a:t>
            </a:r>
          </a:p>
          <a:p>
            <a:endParaRPr lang="en-US" sz="4400" dirty="0" smtClean="0"/>
          </a:p>
          <a:p>
            <a:r>
              <a:rPr lang="en-US" sz="4400" dirty="0" smtClean="0"/>
              <a:t>Elaine </a:t>
            </a:r>
            <a:r>
              <a:rPr lang="en-US" sz="4400" dirty="0" err="1" smtClean="0"/>
              <a:t>Allensworth</a:t>
            </a:r>
            <a:r>
              <a:rPr lang="en-US" sz="4400" dirty="0" smtClean="0"/>
              <a:t>, et al. (2009). College Preparatory Curriculum for All: Academic Consequences of Requiring Algebra and English I for Ninth Graders in Chicago. </a:t>
            </a:r>
            <a:r>
              <a:rPr lang="en-US" sz="4400" i="1" dirty="0" smtClean="0"/>
              <a:t>Educational Evaluation and Policy Analysis</a:t>
            </a:r>
            <a:r>
              <a:rPr lang="en-US" sz="4400" dirty="0" smtClean="0"/>
              <a:t> </a:t>
            </a:r>
            <a:r>
              <a:rPr lang="en-US" sz="4400" i="1" dirty="0" smtClean="0"/>
              <a:t>, 31</a:t>
            </a:r>
            <a:r>
              <a:rPr lang="en-US" sz="4400" dirty="0" smtClean="0"/>
              <a:t>, 367.</a:t>
            </a:r>
          </a:p>
          <a:p>
            <a:endParaRPr lang="en-US" sz="4400" dirty="0" smtClean="0"/>
          </a:p>
          <a:p>
            <a:r>
              <a:rPr lang="en-US" sz="4400" dirty="0" err="1" smtClean="0"/>
              <a:t>Gamoran</a:t>
            </a:r>
            <a:r>
              <a:rPr lang="en-US" sz="4400" dirty="0" smtClean="0"/>
              <a:t>, A. and </a:t>
            </a:r>
            <a:r>
              <a:rPr lang="en-US" sz="4400" dirty="0" err="1" smtClean="0"/>
              <a:t>Hannigan</a:t>
            </a:r>
            <a:r>
              <a:rPr lang="en-US" sz="4400" dirty="0" smtClean="0"/>
              <a:t>, E. (2000). Algebra for Everyone? Benefits of College Preparatory Mathematics for Students with Diverse Abilities in Early Secondary School. </a:t>
            </a:r>
            <a:r>
              <a:rPr lang="en-US" sz="4400" i="1" dirty="0" smtClean="0"/>
              <a:t>Educational Evaluation and Policy Analysis</a:t>
            </a:r>
            <a:r>
              <a:rPr lang="en-US" sz="4400" dirty="0" smtClean="0"/>
              <a:t> </a:t>
            </a:r>
            <a:r>
              <a:rPr lang="en-US" sz="4400" i="1" dirty="0" smtClean="0"/>
              <a:t>, 22</a:t>
            </a:r>
            <a:r>
              <a:rPr lang="en-US" sz="4400" dirty="0" smtClean="0"/>
              <a:t>, 241-254.</a:t>
            </a:r>
          </a:p>
          <a:p>
            <a:endParaRPr lang="en-US" sz="4400" dirty="0" smtClean="0"/>
          </a:p>
          <a:p>
            <a:r>
              <a:rPr lang="en-US" sz="4400" dirty="0" err="1" smtClean="0"/>
              <a:t>Jian-Hua</a:t>
            </a:r>
            <a:r>
              <a:rPr lang="en-US" sz="4400" dirty="0" smtClean="0"/>
              <a:t> Liang, et al. (2012). What Do the California Standards Test Results Reveal About the Movement Toward Eighth-Grade Algebra for All? </a:t>
            </a:r>
            <a:r>
              <a:rPr lang="en-US" sz="4400" i="1" dirty="0" smtClean="0"/>
              <a:t>Educational Evaluation and Policy Analysis</a:t>
            </a:r>
            <a:r>
              <a:rPr lang="en-US" sz="4400" dirty="0" smtClean="0"/>
              <a:t> </a:t>
            </a:r>
            <a:r>
              <a:rPr lang="en-US" sz="4400" i="1" dirty="0" smtClean="0"/>
              <a:t>, 34</a:t>
            </a:r>
            <a:r>
              <a:rPr lang="en-US" sz="4400" dirty="0" smtClean="0"/>
              <a:t> (3), 328-343.</a:t>
            </a:r>
          </a:p>
          <a:p>
            <a:endParaRPr lang="en-US" sz="4400" dirty="0" smtClean="0"/>
          </a:p>
          <a:p>
            <a:r>
              <a:rPr lang="en-US" sz="4400" dirty="0" err="1" smtClean="0"/>
              <a:t>Kriegler</a:t>
            </a:r>
            <a:r>
              <a:rPr lang="en-US" sz="4400" dirty="0" smtClean="0"/>
              <a:t>, S. and Lee, T.  (2012).  </a:t>
            </a:r>
            <a:r>
              <a:rPr lang="en-US" sz="4400" i="1" dirty="0" smtClean="0"/>
              <a:t>Using Standardized Test Data as Guidance for Placement into 8th Grade Algebra.</a:t>
            </a:r>
            <a:r>
              <a:rPr lang="en-US" sz="4400" dirty="0" smtClean="0"/>
              <a:t> Retrieved from Department of Mathematics, University of California, Los Angeles: www.introtoalg.org/resources.htm</a:t>
            </a:r>
          </a:p>
          <a:p>
            <a:endParaRPr lang="en-US" sz="4400" dirty="0" smtClean="0"/>
          </a:p>
          <a:p>
            <a:r>
              <a:rPr lang="en-US" sz="4400" dirty="0" smtClean="0"/>
              <a:t>Loveless, T. (2008). “The Misplaced Math Student</a:t>
            </a:r>
            <a:r>
              <a:rPr lang="en-US" sz="4400" i="1" dirty="0" smtClean="0"/>
              <a:t>.,”  2008 Brown Center Report on American Education.</a:t>
            </a:r>
            <a:r>
              <a:rPr lang="en-US" sz="4400" dirty="0" smtClean="0"/>
              <a:t> Washington, D.C.: Brookings.</a:t>
            </a:r>
          </a:p>
          <a:p>
            <a:endParaRPr lang="en-US" sz="4400" dirty="0" smtClean="0"/>
          </a:p>
          <a:p>
            <a:r>
              <a:rPr lang="en-US" sz="4400" dirty="0" smtClean="0"/>
              <a:t>Robert S. </a:t>
            </a:r>
            <a:r>
              <a:rPr lang="en-US" sz="4400" dirty="0" err="1" smtClean="0"/>
              <a:t>Siegler</a:t>
            </a:r>
            <a:r>
              <a:rPr lang="en-US" sz="4400" dirty="0" smtClean="0"/>
              <a:t>, et al.  (2012).  “Early Predictors of High School Mathematics Achievement,” </a:t>
            </a:r>
            <a:r>
              <a:rPr lang="en-US" sz="4400" i="1" dirty="0" smtClean="0"/>
              <a:t>Psychological Sciences</a:t>
            </a:r>
            <a:r>
              <a:rPr lang="en-US" sz="4400" dirty="0" smtClean="0"/>
              <a:t> </a:t>
            </a:r>
            <a:r>
              <a:rPr lang="en-US" sz="4400" i="1" dirty="0" smtClean="0"/>
              <a:t>, 23</a:t>
            </a:r>
            <a:r>
              <a:rPr lang="en-US" sz="4400" dirty="0" smtClean="0"/>
              <a:t> (7), 691-697.</a:t>
            </a:r>
          </a:p>
          <a:p>
            <a:endParaRPr lang="en-US" sz="4400" dirty="0" smtClean="0"/>
          </a:p>
          <a:p>
            <a:r>
              <a:rPr lang="en-US" sz="4400" dirty="0" smtClean="0"/>
              <a:t>Smith, J. (1996). Does an Extra Year Make Any Difference? The Impact of Early Access to Algebra on </a:t>
            </a:r>
            <a:r>
              <a:rPr lang="en-US" sz="4400" dirty="0" err="1" smtClean="0"/>
              <a:t>Longterm</a:t>
            </a:r>
            <a:r>
              <a:rPr lang="en-US" sz="4400" dirty="0" smtClean="0"/>
              <a:t> Gains in Mathematics Achievement. </a:t>
            </a:r>
            <a:r>
              <a:rPr lang="en-US" sz="4400" i="1" dirty="0" smtClean="0"/>
              <a:t>Educational Evaluation and Policy Analysis</a:t>
            </a:r>
            <a:r>
              <a:rPr lang="en-US" sz="4400" dirty="0" smtClean="0"/>
              <a:t> </a:t>
            </a:r>
            <a:r>
              <a:rPr lang="en-US" sz="4400" i="1" dirty="0" smtClean="0"/>
              <a:t>, 18</a:t>
            </a:r>
            <a:r>
              <a:rPr lang="en-US" sz="4400" dirty="0" smtClean="0"/>
              <a:t>, 141-153.</a:t>
            </a:r>
          </a:p>
          <a:p>
            <a:endParaRPr lang="en-US" sz="4400" dirty="0" smtClean="0"/>
          </a:p>
          <a:p>
            <a:r>
              <a:rPr lang="en-US" sz="4400" dirty="0" err="1" smtClean="0"/>
              <a:t>Spielhagen</a:t>
            </a:r>
            <a:r>
              <a:rPr lang="en-US" sz="4400" dirty="0" smtClean="0"/>
              <a:t>, F. R. (2006). Closing the Achievement Gap in Math: The Long-Term Effects of Eighth-Grade Algebra. </a:t>
            </a:r>
            <a:r>
              <a:rPr lang="en-US" sz="4400" i="1" dirty="0" smtClean="0"/>
              <a:t>Journal of Advanced Academics</a:t>
            </a:r>
            <a:r>
              <a:rPr lang="en-US" sz="4400" dirty="0" smtClean="0"/>
              <a:t> </a:t>
            </a:r>
            <a:r>
              <a:rPr lang="en-US" sz="4400" i="1" dirty="0" smtClean="0"/>
              <a:t>, 18</a:t>
            </a:r>
            <a:r>
              <a:rPr lang="en-US" sz="4400" dirty="0" smtClean="0"/>
              <a:t>, 34-59.</a:t>
            </a:r>
          </a:p>
          <a:p>
            <a:endParaRPr lang="en-US" sz="4400" dirty="0" smtClean="0"/>
          </a:p>
          <a:p>
            <a:r>
              <a:rPr lang="en-US" sz="4400" dirty="0" smtClean="0"/>
              <a:t>T. Williams, et al. (2011a). </a:t>
            </a:r>
            <a:r>
              <a:rPr lang="en-US" sz="4400" i="1" dirty="0" smtClean="0"/>
              <a:t>Improving Middle Grades Math Performance: A Closer Look at District and School Policies and Practices, Course Placements, and Student Outcomes in California.</a:t>
            </a:r>
            <a:r>
              <a:rPr lang="en-US" sz="4400" dirty="0" smtClean="0"/>
              <a:t> Mountain View: </a:t>
            </a:r>
            <a:r>
              <a:rPr lang="en-US" sz="4400" dirty="0" err="1" smtClean="0"/>
              <a:t>EdSource</a:t>
            </a:r>
            <a:r>
              <a:rPr lang="en-US" sz="4400" dirty="0" smtClean="0"/>
              <a:t>.</a:t>
            </a:r>
          </a:p>
          <a:p>
            <a:endParaRPr lang="en-US" sz="4400" dirty="0" smtClean="0"/>
          </a:p>
          <a:p>
            <a:r>
              <a:rPr lang="en-US" sz="4400" dirty="0" smtClean="0"/>
              <a:t>T. Williams, et al. (2011b). </a:t>
            </a:r>
            <a:r>
              <a:rPr lang="en-US" sz="4400" i="1" dirty="0" smtClean="0"/>
              <a:t>Preparation, Placement, Proficiency: Improving Middle Grades Math Performance [Policy and Practice Brief].</a:t>
            </a:r>
            <a:r>
              <a:rPr lang="en-US" sz="4400" dirty="0" smtClean="0"/>
              <a:t> </a:t>
            </a:r>
            <a:r>
              <a:rPr lang="en-US" sz="4400" dirty="0" err="1" smtClean="0"/>
              <a:t>Moutain</a:t>
            </a:r>
            <a:r>
              <a:rPr lang="en-US" sz="4400" dirty="0" smtClean="0"/>
              <a:t> View: </a:t>
            </a:r>
            <a:r>
              <a:rPr lang="en-US" sz="4400" dirty="0" err="1" smtClean="0"/>
              <a:t>EdSource</a:t>
            </a:r>
            <a:r>
              <a:rPr lang="en-US" sz="4400" dirty="0" smtClean="0"/>
              <a:t>.</a:t>
            </a:r>
          </a:p>
          <a:p>
            <a:endParaRPr lang="en-US" sz="4400" dirty="0" smtClean="0"/>
          </a:p>
          <a:p>
            <a:r>
              <a:rPr lang="en-US" sz="4400" dirty="0" smtClean="0"/>
              <a:t>Taylor, D., </a:t>
            </a:r>
            <a:r>
              <a:rPr lang="en-US" sz="4400" dirty="0" err="1" smtClean="0"/>
              <a:t>Kurlaender</a:t>
            </a:r>
            <a:r>
              <a:rPr lang="en-US" sz="4400" dirty="0" smtClean="0"/>
              <a:t>, M., &amp; Rose, H. (2012). </a:t>
            </a:r>
            <a:r>
              <a:rPr lang="en-US" sz="4400" i="1" dirty="0" smtClean="0"/>
              <a:t>Outcomes of Placing Low Performing Eighth </a:t>
            </a:r>
            <a:r>
              <a:rPr lang="en-US" sz="4400" i="1" smtClean="0"/>
              <a:t>Grade </a:t>
            </a:r>
            <a:r>
              <a:rPr lang="en-US" sz="4400" i="1" smtClean="0"/>
              <a:t>Students </a:t>
            </a:r>
            <a:r>
              <a:rPr lang="en-US" sz="4400" i="1" dirty="0" smtClean="0"/>
              <a:t>in Algebra Content Courses.</a:t>
            </a:r>
            <a:r>
              <a:rPr lang="en-US" sz="4400" dirty="0" smtClean="0"/>
              <a:t> University of California, Davis.</a:t>
            </a:r>
          </a:p>
          <a:p>
            <a:endParaRPr lang="en-US" sz="4800" dirty="0" smtClean="0"/>
          </a:p>
          <a:p>
            <a:endParaRPr lang="en-US" dirty="0"/>
          </a:p>
        </p:txBody>
      </p:sp>
    </p:spTree>
    <p:extLst>
      <p:ext uri="{BB962C8B-B14F-4D97-AF65-F5344CB8AC3E}">
        <p14:creationId xmlns="" xmlns:p14="http://schemas.microsoft.com/office/powerpoint/2010/main" val="19976979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3"/>
          <p:cNvGraphicFramePr>
            <a:graphicFrameLocks noChangeAspect="1"/>
          </p:cNvGraphicFramePr>
          <p:nvPr/>
        </p:nvGraphicFramePr>
        <p:xfrm>
          <a:off x="685800" y="762000"/>
          <a:ext cx="7713381" cy="5333999"/>
        </p:xfrm>
        <a:graphic>
          <a:graphicData uri="http://schemas.openxmlformats.org/presentationml/2006/ole">
            <p:oleObj spid="_x0000_s11267" name="Document" r:id="rId3" imgW="5935378" imgH="3878231" progId="Word.Document.12">
              <p:embed/>
            </p:oleObj>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057525" y="1501140"/>
          <a:ext cx="3028950" cy="3855720"/>
        </p:xfrm>
        <a:graphic>
          <a:graphicData uri="http://schemas.openxmlformats.org/drawingml/2006/table">
            <a:tbl>
              <a:tblPr/>
              <a:tblGrid>
                <a:gridCol w="1549400"/>
                <a:gridCol w="1479550"/>
              </a:tblGrid>
              <a:tr h="0">
                <a:tc>
                  <a:txBody>
                    <a:bodyPr/>
                    <a:lstStyle/>
                    <a:p>
                      <a:pPr marL="0" marR="0">
                        <a:lnSpc>
                          <a:spcPct val="115000"/>
                        </a:lnSpc>
                        <a:spcBef>
                          <a:spcPts val="0"/>
                        </a:spcBef>
                        <a:spcAft>
                          <a:spcPts val="0"/>
                        </a:spcAft>
                      </a:pPr>
                      <a:r>
                        <a:rPr lang="en-US" sz="2000" dirty="0">
                          <a:latin typeface="Candara"/>
                          <a:ea typeface="Calibri"/>
                          <a:cs typeface="Times New Roman"/>
                        </a:rPr>
                        <a:t>2011</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ndara"/>
                          <a:ea typeface="Calibri"/>
                          <a:cs typeface="Times New Roman"/>
                        </a:rPr>
                        <a:t>47%</a:t>
                      </a:r>
                      <a:endParaRPr lang="en-US" sz="12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a:latin typeface="Candara"/>
                          <a:ea typeface="Calibri"/>
                          <a:cs typeface="Times New Roman"/>
                        </a:rPr>
                        <a:t>2009</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ndara"/>
                          <a:ea typeface="Calibri"/>
                          <a:cs typeface="Times New Roman"/>
                        </a:rPr>
                        <a:t>44%</a:t>
                      </a:r>
                      <a:endParaRPr lang="en-US" sz="12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a:latin typeface="Candara"/>
                          <a:ea typeface="Calibri"/>
                          <a:cs typeface="Times New Roman"/>
                        </a:rPr>
                        <a:t>2007</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ndara"/>
                          <a:ea typeface="Calibri"/>
                          <a:cs typeface="Times New Roman"/>
                        </a:rPr>
                        <a:t>43%</a:t>
                      </a:r>
                      <a:endParaRPr lang="en-US" sz="12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a:latin typeface="Candara"/>
                          <a:ea typeface="Calibri"/>
                          <a:cs typeface="Times New Roman"/>
                        </a:rPr>
                        <a:t>2005</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ndara"/>
                          <a:ea typeface="Calibri"/>
                          <a:cs typeface="Times New Roman"/>
                        </a:rPr>
                        <a:t>42%</a:t>
                      </a:r>
                      <a:endParaRPr lang="en-US" sz="12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endParaRPr lang="en-US" sz="20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a:latin typeface="Candara"/>
                          <a:ea typeface="Calibri"/>
                          <a:cs typeface="Times New Roman"/>
                        </a:rPr>
                        <a:t>2003</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ndara"/>
                          <a:ea typeface="Calibri"/>
                          <a:cs typeface="Times New Roman"/>
                        </a:rPr>
                        <a:t>33%</a:t>
                      </a:r>
                      <a:endParaRPr lang="en-US" sz="12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a:latin typeface="Candara"/>
                          <a:ea typeface="Calibri"/>
                          <a:cs typeface="Times New Roman"/>
                        </a:rPr>
                        <a:t>2000</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ndara"/>
                          <a:ea typeface="Calibri"/>
                          <a:cs typeface="Times New Roman"/>
                        </a:rPr>
                        <a:t>27%</a:t>
                      </a:r>
                      <a:endParaRPr lang="en-US" sz="12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endParaRPr lang="en-US" sz="20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a:latin typeface="Candara"/>
                          <a:ea typeface="Calibri"/>
                          <a:cs typeface="Times New Roman"/>
                        </a:rPr>
                        <a:t>1996</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ndara"/>
                          <a:ea typeface="Calibri"/>
                          <a:cs typeface="Times New Roman"/>
                        </a:rPr>
                        <a:t>25%</a:t>
                      </a:r>
                      <a:endParaRPr lang="en-US" sz="12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a:latin typeface="Candara"/>
                          <a:ea typeface="Calibri"/>
                          <a:cs typeface="Times New Roman"/>
                        </a:rPr>
                        <a:t>1992</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Candara"/>
                          <a:ea typeface="Calibri"/>
                          <a:cs typeface="Times New Roman"/>
                        </a:rPr>
                        <a:t>20%</a:t>
                      </a:r>
                      <a:endParaRPr lang="en-US" sz="120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a:latin typeface="Candara"/>
                          <a:ea typeface="Calibri"/>
                          <a:cs typeface="Times New Roman"/>
                        </a:rPr>
                        <a:t>1990</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ndara"/>
                          <a:ea typeface="Calibri"/>
                          <a:cs typeface="Times New Roman"/>
                        </a:rPr>
                        <a:t>16%</a:t>
                      </a:r>
                      <a:endParaRPr lang="en-US" sz="1200" dirty="0">
                        <a:latin typeface="Candar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42" name="Rectangle 6"/>
          <p:cNvSpPr>
            <a:spLocks noChangeArrowheads="1"/>
          </p:cNvSpPr>
          <p:nvPr/>
        </p:nvSpPr>
        <p:spPr bwMode="auto">
          <a:xfrm>
            <a:off x="2255543" y="304800"/>
            <a:ext cx="4299575"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8</a:t>
            </a:r>
            <a:r>
              <a:rPr kumimoji="0" lang="en-US" sz="2000" b="1" i="0" u="none" strike="noStrike" cap="none" normalizeH="0" baseline="30000" dirty="0" smtClean="0">
                <a:ln>
                  <a:noFill/>
                </a:ln>
                <a:solidFill>
                  <a:schemeClr val="tx1"/>
                </a:solidFill>
                <a:effectLst/>
                <a:latin typeface="Candara" pitchFamily="34" charset="0"/>
                <a:ea typeface="Calibri" pitchFamily="34" charset="0"/>
                <a:cs typeface="Times New Roman" pitchFamily="18" charset="0"/>
              </a:rPr>
              <a:t>th</a:t>
            </a:r>
            <a:r>
              <a:rPr kumimoji="0" lang="en-US" sz="20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 Grade NAEP</a:t>
            </a:r>
            <a:endParaRPr kumimoji="0" 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Enrollment in Advanced Mathematics</a:t>
            </a:r>
            <a:endParaRPr kumimoji="0" 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(Algebra, Geometry, Algebra II)</a:t>
            </a:r>
            <a:endParaRPr kumimoji="0" lang="en-US" sz="6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2209800" y="5562600"/>
            <a:ext cx="4572000" cy="461665"/>
          </a:xfrm>
          <a:prstGeom prst="rect">
            <a:avLst/>
          </a:prstGeom>
        </p:spPr>
        <p:txBody>
          <a:bodyPr>
            <a:spAutoFit/>
          </a:bodyPr>
          <a:lstStyle/>
          <a:p>
            <a:pPr lvl="0"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 Note:  Spaces indicate when response categories changed.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en-US" sz="1200" dirty="0">
                <a:latin typeface="Candara"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Source:  NAEP Data Explorer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81000" y="876421"/>
            <a:ext cx="7924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Stevenson, Schiller, and Schneider (1994), Smith (1996),  </a:t>
            </a:r>
            <a:r>
              <a:rPr kumimoji="0" lang="en-US" sz="2000" b="0" i="0" u="none" strike="noStrike" cap="none" normalizeH="0" baseline="0" dirty="0" err="1" smtClean="0">
                <a:ln>
                  <a:noFill/>
                </a:ln>
                <a:solidFill>
                  <a:schemeClr val="tx1"/>
                </a:solidFill>
                <a:effectLst/>
                <a:latin typeface="+mj-lt"/>
                <a:ea typeface="Calibri" pitchFamily="34" charset="0"/>
                <a:cs typeface="Times New Roman" pitchFamily="18" charset="0"/>
              </a:rPr>
              <a:t>Gamoran</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and </a:t>
            </a:r>
            <a:r>
              <a:rPr kumimoji="0" lang="en-US" sz="2000" b="0" i="0" u="none" strike="noStrike" cap="none" normalizeH="0" baseline="0" dirty="0" err="1" smtClean="0">
                <a:ln>
                  <a:noFill/>
                </a:ln>
                <a:solidFill>
                  <a:schemeClr val="tx1"/>
                </a:solidFill>
                <a:effectLst/>
                <a:latin typeface="+mj-lt"/>
                <a:ea typeface="Calibri" pitchFamily="34" charset="0"/>
                <a:cs typeface="Times New Roman" pitchFamily="18" charset="0"/>
              </a:rPr>
              <a:t>Hannigan</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(2000).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Analyzed large, national data sets (HSB or NELS).</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All found gains in math achievement for students taking algebra earlier rather than later, including low performing students taking algebra in 8</a:t>
            </a:r>
            <a:r>
              <a:rPr kumimoji="0" lang="en-US" sz="2000" b="0" i="0" u="none" strike="noStrike" cap="none" normalizeH="0" baseline="30000" dirty="0" smtClean="0">
                <a:ln>
                  <a:noFill/>
                </a:ln>
                <a:solidFill>
                  <a:schemeClr val="tx1"/>
                </a:solidFill>
                <a:effectLst/>
                <a:latin typeface="+mj-lt"/>
                <a:ea typeface="Calibri" pitchFamily="34" charset="0"/>
                <a:cs typeface="Times New Roman" pitchFamily="18" charset="0"/>
              </a:rPr>
              <a:t>th</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or 9</a:t>
            </a:r>
            <a:r>
              <a:rPr kumimoji="0" lang="en-US" sz="2000" b="0" i="0" u="none" strike="noStrike" cap="none" normalizeH="0" baseline="30000" dirty="0" smtClean="0">
                <a:ln>
                  <a:noFill/>
                </a:ln>
                <a:solidFill>
                  <a:schemeClr val="tx1"/>
                </a:solidFill>
                <a:effectLst/>
                <a:latin typeface="+mj-lt"/>
                <a:ea typeface="Calibri" pitchFamily="34" charset="0"/>
                <a:cs typeface="Times New Roman" pitchFamily="18" charset="0"/>
              </a:rPr>
              <a:t>th</a:t>
            </a:r>
            <a:r>
              <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rPr>
              <a:t> grade.</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2000" dirty="0">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2000" dirty="0" smtClean="0"/>
              <a:t>Clear </a:t>
            </a:r>
            <a:r>
              <a:rPr lang="en-US" sz="2000" dirty="0"/>
              <a:t>implications for equity.  Algebra as a “gatekeeper” course.  Persistent, wide gaps in </a:t>
            </a:r>
            <a:r>
              <a:rPr lang="en-US" sz="2000" dirty="0" smtClean="0"/>
              <a:t>8</a:t>
            </a:r>
            <a:r>
              <a:rPr lang="en-US" sz="2000" baseline="30000" dirty="0" smtClean="0"/>
              <a:t>th</a:t>
            </a:r>
            <a:r>
              <a:rPr lang="en-US" sz="2000" dirty="0" smtClean="0"/>
              <a:t> grade algebra enrollment among </a:t>
            </a:r>
            <a:r>
              <a:rPr lang="en-US" sz="2000" dirty="0"/>
              <a:t>SES groups (race, ethnicity, class). </a:t>
            </a:r>
          </a:p>
          <a:p>
            <a:r>
              <a:rPr lang="en-US" sz="2800" dirty="0"/>
              <a:t> </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latin typeface="+mj-lt"/>
              <a:cs typeface="Arial" pitchFamily="34" charset="0"/>
            </a:endParaRPr>
          </a:p>
        </p:txBody>
      </p:sp>
      <p:sp>
        <p:nvSpPr>
          <p:cNvPr id="3" name="Title 12"/>
          <p:cNvSpPr txBox="1">
            <a:spLocks/>
          </p:cNvSpPr>
          <p:nvPr/>
        </p:nvSpPr>
        <p:spPr>
          <a:xfrm>
            <a:off x="2209800" y="381000"/>
            <a:ext cx="4038600" cy="609600"/>
          </a:xfrm>
          <a:prstGeom prst="rect">
            <a:avLst/>
          </a:prstGeom>
        </p:spPr>
        <p:txBody>
          <a:bodyPr vert="horz" lIns="121899" tIns="60949" rIns="121899" bIns="60949" rtlCol="0">
            <a:normAutofit fontScale="85000" lnSpcReduction="20000"/>
          </a:bodyPr>
          <a:lstStyle/>
          <a:p>
            <a:pPr lvl="0" algn="ctr" fontAlgn="base">
              <a:spcBef>
                <a:spcPct val="0"/>
              </a:spcBef>
              <a:spcAft>
                <a:spcPct val="0"/>
              </a:spcAft>
            </a:pPr>
            <a:r>
              <a:rPr lang="en-US" sz="2400" b="1" dirty="0" smtClean="0">
                <a:ea typeface="Calibri" pitchFamily="34" charset="0"/>
                <a:cs typeface="Times New Roman" pitchFamily="18" charset="0"/>
              </a:rPr>
              <a:t>Previous Policy Research</a:t>
            </a:r>
            <a:endParaRPr lang="en-US" sz="2400" b="1" dirty="0" smtClean="0">
              <a:cs typeface="Arial" pitchFamily="34" charset="0"/>
            </a:endParaRPr>
          </a:p>
          <a:p>
            <a:pPr lvl="0" algn="ctr" eaLnBrk="0" fontAlgn="base" hangingPunct="0">
              <a:spcBef>
                <a:spcPct val="0"/>
              </a:spcBef>
              <a:spcAft>
                <a:spcPct val="0"/>
              </a:spcAft>
            </a:pPr>
            <a:r>
              <a:rPr lang="en-US" sz="2400" b="1" dirty="0" smtClean="0">
                <a:ea typeface="Calibri" pitchFamily="34" charset="0"/>
                <a:cs typeface="Times New Roman" pitchFamily="18" charset="0"/>
              </a:rPr>
              <a:t>  Cause for Optimism</a:t>
            </a:r>
          </a:p>
          <a:p>
            <a:pPr marL="304747" marR="0" lvl="0" indent="-304747" algn="l" defTabSz="1218987" rtl="0" eaLnBrk="1" fontAlgn="auto" latinLnBrk="0" hangingPunct="1">
              <a:lnSpc>
                <a:spcPct val="95000"/>
              </a:lnSpc>
              <a:spcBef>
                <a:spcPts val="1866"/>
              </a:spcBef>
              <a:spcAft>
                <a:spcPts val="0"/>
              </a:spcAft>
              <a:buClrTx/>
              <a:buSzPct val="100000"/>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228600"/>
            <a:ext cx="4876800" cy="369332"/>
          </a:xfrm>
          <a:prstGeom prst="rect">
            <a:avLst/>
          </a:prstGeom>
          <a:noFill/>
        </p:spPr>
        <p:txBody>
          <a:bodyPr wrap="square" rtlCol="0">
            <a:spAutoFit/>
          </a:bodyPr>
          <a:lstStyle/>
          <a:p>
            <a:r>
              <a:rPr lang="en-US" dirty="0" smtClean="0"/>
              <a:t>More Recent Research: Cautionary Flags</a:t>
            </a:r>
            <a:endParaRPr lang="en-US" dirty="0"/>
          </a:p>
        </p:txBody>
      </p:sp>
      <p:graphicFrame>
        <p:nvGraphicFramePr>
          <p:cNvPr id="6" name="Table 5"/>
          <p:cNvGraphicFramePr>
            <a:graphicFrameLocks noGrp="1"/>
          </p:cNvGraphicFramePr>
          <p:nvPr/>
        </p:nvGraphicFramePr>
        <p:xfrm>
          <a:off x="457200" y="838201"/>
          <a:ext cx="8229600" cy="5260028"/>
        </p:xfrm>
        <a:graphic>
          <a:graphicData uri="http://schemas.openxmlformats.org/drawingml/2006/table">
            <a:tbl>
              <a:tblPr/>
              <a:tblGrid>
                <a:gridCol w="2057196"/>
                <a:gridCol w="2772316"/>
                <a:gridCol w="1342892"/>
                <a:gridCol w="2057196"/>
              </a:tblGrid>
              <a:tr h="362049">
                <a:tc>
                  <a:txBody>
                    <a:bodyPr/>
                    <a:lstStyle/>
                    <a:p>
                      <a:pPr marL="0" marR="0">
                        <a:lnSpc>
                          <a:spcPct val="115000"/>
                        </a:lnSpc>
                        <a:spcBef>
                          <a:spcPts val="0"/>
                        </a:spcBef>
                        <a:spcAft>
                          <a:spcPts val="1000"/>
                        </a:spcAft>
                      </a:pPr>
                      <a:r>
                        <a:rPr lang="en-US" sz="1600" b="1" dirty="0">
                          <a:latin typeface="Calibri"/>
                          <a:ea typeface="Calibri"/>
                          <a:cs typeface="Times New Roman"/>
                        </a:rPr>
                        <a:t>Authors </a:t>
                      </a:r>
                      <a:endParaRPr lang="en-US" sz="1600" dirty="0">
                        <a:latin typeface="Calibri"/>
                        <a:ea typeface="Calibri"/>
                        <a:cs typeface="Times New Roman"/>
                      </a:endParaRP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latin typeface="Calibri"/>
                          <a:ea typeface="Calibri"/>
                          <a:cs typeface="Times New Roman"/>
                        </a:rPr>
                        <a:t>Study </a:t>
                      </a:r>
                      <a:endParaRPr lang="en-US" sz="1600" dirty="0">
                        <a:latin typeface="Calibri"/>
                        <a:ea typeface="Calibri"/>
                        <a:cs typeface="Times New Roman"/>
                      </a:endParaRP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latin typeface="Calibri"/>
                          <a:ea typeface="Calibri"/>
                          <a:cs typeface="Times New Roman"/>
                        </a:rPr>
                        <a:t>Site </a:t>
                      </a:r>
                      <a:endParaRPr lang="en-US" sz="1600" dirty="0">
                        <a:latin typeface="Calibri"/>
                        <a:ea typeface="Calibri"/>
                        <a:cs typeface="Times New Roman"/>
                      </a:endParaRP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1000"/>
                        </a:spcAft>
                      </a:pPr>
                      <a:r>
                        <a:rPr lang="en-US" sz="1600" b="1" dirty="0">
                          <a:latin typeface="Calibri"/>
                          <a:ea typeface="Calibri"/>
                          <a:cs typeface="Times New Roman"/>
                        </a:rPr>
                        <a:t>Caution </a:t>
                      </a:r>
                      <a:endParaRPr lang="en-US" sz="1600" dirty="0">
                        <a:latin typeface="Calibri"/>
                        <a:ea typeface="Calibri"/>
                        <a:cs typeface="Times New Roman"/>
                      </a:endParaRP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2414158">
                <a:tc>
                  <a:txBody>
                    <a:bodyPr/>
                    <a:lstStyle/>
                    <a:p>
                      <a:pPr marL="0" marR="0">
                        <a:lnSpc>
                          <a:spcPct val="115000"/>
                        </a:lnSpc>
                        <a:spcBef>
                          <a:spcPts val="0"/>
                        </a:spcBef>
                        <a:spcAft>
                          <a:spcPts val="1000"/>
                        </a:spcAft>
                      </a:pPr>
                      <a:r>
                        <a:rPr lang="en-US" sz="1600">
                          <a:latin typeface="Calibri"/>
                          <a:ea typeface="Calibri"/>
                          <a:cs typeface="Times New Roman"/>
                        </a:rPr>
                        <a:t>Liang, Heckman, Abedi (2012)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1000"/>
                        </a:spcAft>
                      </a:pPr>
                      <a:r>
                        <a:rPr lang="en-US" sz="1600" dirty="0">
                          <a:latin typeface="Calibri"/>
                          <a:ea typeface="Calibri"/>
                          <a:cs typeface="Times New Roman"/>
                        </a:rPr>
                        <a:t>What Do the California Standards Test Results Reveal About the Movement Toward Eighth-Grade Algebra for All?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1000"/>
                        </a:spcAft>
                      </a:pPr>
                      <a:r>
                        <a:rPr lang="en-US" sz="1600">
                          <a:latin typeface="Calibri"/>
                          <a:ea typeface="Calibri"/>
                          <a:cs typeface="Times New Roman"/>
                        </a:rPr>
                        <a:t>CA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1000"/>
                        </a:spcAft>
                      </a:pPr>
                      <a:r>
                        <a:rPr lang="en-US" sz="1600">
                          <a:latin typeface="Calibri"/>
                          <a:ea typeface="Calibri"/>
                          <a:cs typeface="Times New Roman"/>
                        </a:rPr>
                        <a:t>9</a:t>
                      </a:r>
                      <a:r>
                        <a:rPr lang="en-US" sz="1600" baseline="30000">
                          <a:latin typeface="Calibri"/>
                          <a:ea typeface="Calibri"/>
                          <a:cs typeface="Times New Roman"/>
                        </a:rPr>
                        <a:t>th</a:t>
                      </a:r>
                      <a:r>
                        <a:rPr lang="en-US" sz="1600">
                          <a:latin typeface="Calibri"/>
                          <a:ea typeface="Calibri"/>
                          <a:cs typeface="Times New Roman"/>
                        </a:rPr>
                        <a:t> graders passing General Math CST in 8</a:t>
                      </a:r>
                      <a:r>
                        <a:rPr lang="en-US" sz="1600" baseline="30000">
                          <a:latin typeface="Calibri"/>
                          <a:ea typeface="Calibri"/>
                          <a:cs typeface="Times New Roman"/>
                        </a:rPr>
                        <a:t>th</a:t>
                      </a:r>
                      <a:r>
                        <a:rPr lang="en-US" sz="1600">
                          <a:latin typeface="Calibri"/>
                          <a:ea typeface="Calibri"/>
                          <a:cs typeface="Times New Roman"/>
                        </a:rPr>
                        <a:t> grade have 69% better chance of passing Algebra CST than those who failed Algebra CST in 8</a:t>
                      </a:r>
                      <a:r>
                        <a:rPr lang="en-US" sz="1600" baseline="30000">
                          <a:latin typeface="Calibri"/>
                          <a:ea typeface="Calibri"/>
                          <a:cs typeface="Times New Roman"/>
                        </a:rPr>
                        <a:t>th</a:t>
                      </a:r>
                      <a:r>
                        <a:rPr lang="en-US" sz="1600">
                          <a:latin typeface="Calibri"/>
                          <a:ea typeface="Calibri"/>
                          <a:cs typeface="Times New Roman"/>
                        </a:rPr>
                        <a:t> Grade.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241524">
                <a:tc>
                  <a:txBody>
                    <a:bodyPr/>
                    <a:lstStyle/>
                    <a:p>
                      <a:pPr marL="0" marR="0">
                        <a:lnSpc>
                          <a:spcPct val="115000"/>
                        </a:lnSpc>
                        <a:spcBef>
                          <a:spcPts val="0"/>
                        </a:spcBef>
                        <a:spcAft>
                          <a:spcPts val="1000"/>
                        </a:spcAft>
                      </a:pPr>
                      <a:r>
                        <a:rPr lang="en-US" sz="1600">
                          <a:latin typeface="Calibri"/>
                          <a:ea typeface="Calibri"/>
                          <a:cs typeface="Times New Roman"/>
                        </a:rPr>
                        <a:t>Clotfelter, Ladd, Vigdor (2012)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nSpc>
                          <a:spcPct val="115000"/>
                        </a:lnSpc>
                        <a:spcBef>
                          <a:spcPts val="0"/>
                        </a:spcBef>
                        <a:spcAft>
                          <a:spcPts val="1000"/>
                        </a:spcAft>
                      </a:pPr>
                      <a:r>
                        <a:rPr lang="en-US" sz="1600" dirty="0">
                          <a:latin typeface="Calibri"/>
                          <a:ea typeface="Calibri"/>
                          <a:cs typeface="Times New Roman"/>
                        </a:rPr>
                        <a:t>The Aftermath of Accelerating Algebra: Evidence from a District Policy Initiative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nSpc>
                          <a:spcPct val="115000"/>
                        </a:lnSpc>
                        <a:spcBef>
                          <a:spcPts val="0"/>
                        </a:spcBef>
                        <a:spcAft>
                          <a:spcPts val="1000"/>
                        </a:spcAft>
                      </a:pPr>
                      <a:r>
                        <a:rPr lang="en-US" sz="1600">
                          <a:latin typeface="Calibri"/>
                          <a:ea typeface="Calibri"/>
                          <a:cs typeface="Times New Roman"/>
                        </a:rPr>
                        <a:t>Charlotte-Mecklenburg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nSpc>
                          <a:spcPct val="115000"/>
                        </a:lnSpc>
                        <a:spcBef>
                          <a:spcPts val="0"/>
                        </a:spcBef>
                        <a:spcAft>
                          <a:spcPts val="1000"/>
                        </a:spcAft>
                      </a:pPr>
                      <a:r>
                        <a:rPr lang="en-US" sz="1600">
                          <a:latin typeface="Calibri"/>
                          <a:ea typeface="Calibri"/>
                          <a:cs typeface="Times New Roman"/>
                        </a:rPr>
                        <a:t>Lower scores on Alg I test and lower pass rates in Geometry and Alg II.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241524">
                <a:tc>
                  <a:txBody>
                    <a:bodyPr/>
                    <a:lstStyle/>
                    <a:p>
                      <a:pPr marL="0" marR="0">
                        <a:lnSpc>
                          <a:spcPct val="115000"/>
                        </a:lnSpc>
                        <a:spcBef>
                          <a:spcPts val="0"/>
                        </a:spcBef>
                        <a:spcAft>
                          <a:spcPts val="1000"/>
                        </a:spcAft>
                      </a:pPr>
                      <a:r>
                        <a:rPr lang="en-US" sz="1600">
                          <a:latin typeface="Calibri"/>
                          <a:ea typeface="Calibri"/>
                          <a:cs typeface="Times New Roman"/>
                        </a:rPr>
                        <a:t>Taylor, Kurlaender, and Rose (2012)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1000"/>
                        </a:spcAft>
                      </a:pPr>
                      <a:r>
                        <a:rPr lang="en-US" sz="1600" dirty="0">
                          <a:latin typeface="Calibri"/>
                          <a:ea typeface="Calibri"/>
                          <a:cs typeface="Times New Roman"/>
                        </a:rPr>
                        <a:t>Outcomes of Placing Low Performing Eighth Grade Students in Algebra Content Courses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1000"/>
                        </a:spcAft>
                      </a:pPr>
                      <a:r>
                        <a:rPr lang="en-US" sz="1600">
                          <a:latin typeface="Calibri"/>
                          <a:ea typeface="Calibri"/>
                          <a:cs typeface="Times New Roman"/>
                        </a:rPr>
                        <a:t>A large CA district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1000"/>
                        </a:spcAft>
                      </a:pPr>
                      <a:r>
                        <a:rPr lang="en-US" sz="1600" dirty="0">
                          <a:latin typeface="Calibri"/>
                          <a:ea typeface="Calibri"/>
                          <a:cs typeface="Times New Roman"/>
                        </a:rPr>
                        <a:t>Algebra reduces 8</a:t>
                      </a:r>
                      <a:r>
                        <a:rPr lang="en-US" sz="1600" baseline="30000" dirty="0">
                          <a:latin typeface="Calibri"/>
                          <a:ea typeface="Calibri"/>
                          <a:cs typeface="Times New Roman"/>
                        </a:rPr>
                        <a:t>th</a:t>
                      </a:r>
                      <a:r>
                        <a:rPr lang="en-US" sz="1600" dirty="0">
                          <a:latin typeface="Calibri"/>
                          <a:ea typeface="Calibri"/>
                          <a:cs typeface="Times New Roman"/>
                        </a:rPr>
                        <a:t> grade GPA by 7%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48768"/>
          <a:ext cx="8763000" cy="4879684"/>
        </p:xfrm>
        <a:graphic>
          <a:graphicData uri="http://schemas.openxmlformats.org/drawingml/2006/table">
            <a:tbl>
              <a:tblPr/>
              <a:tblGrid>
                <a:gridCol w="2190533"/>
                <a:gridCol w="2952003"/>
                <a:gridCol w="1429931"/>
                <a:gridCol w="2190533"/>
              </a:tblGrid>
              <a:tr h="508632">
                <a:tc>
                  <a:txBody>
                    <a:bodyPr/>
                    <a:lstStyle/>
                    <a:p>
                      <a:pPr marL="0" marR="0">
                        <a:lnSpc>
                          <a:spcPct val="115000"/>
                        </a:lnSpc>
                        <a:spcBef>
                          <a:spcPts val="0"/>
                        </a:spcBef>
                        <a:spcAft>
                          <a:spcPts val="1000"/>
                        </a:spcAft>
                      </a:pPr>
                      <a:r>
                        <a:rPr lang="en-US" sz="1600" b="1" dirty="0">
                          <a:latin typeface="Calibri"/>
                          <a:ea typeface="Calibri"/>
                          <a:cs typeface="Times New Roman"/>
                        </a:rPr>
                        <a:t>Authors </a:t>
                      </a:r>
                      <a:endParaRPr lang="en-US" sz="1600" dirty="0">
                        <a:latin typeface="Calibri"/>
                        <a:ea typeface="Calibri"/>
                        <a:cs typeface="Times New Roman"/>
                      </a:endParaRP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marL="0" marR="0">
                        <a:lnSpc>
                          <a:spcPct val="115000"/>
                        </a:lnSpc>
                        <a:spcBef>
                          <a:spcPts val="0"/>
                        </a:spcBef>
                        <a:spcAft>
                          <a:spcPts val="1000"/>
                        </a:spcAft>
                      </a:pPr>
                      <a:r>
                        <a:rPr lang="en-US" sz="1600" b="1" dirty="0">
                          <a:latin typeface="Calibri"/>
                          <a:ea typeface="Calibri"/>
                          <a:cs typeface="Times New Roman"/>
                        </a:rPr>
                        <a:t>Study </a:t>
                      </a:r>
                      <a:endParaRPr lang="en-US" sz="1600" dirty="0">
                        <a:latin typeface="Calibri"/>
                        <a:ea typeface="Calibri"/>
                        <a:cs typeface="Times New Roman"/>
                      </a:endParaRP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marL="0" marR="0">
                        <a:lnSpc>
                          <a:spcPct val="115000"/>
                        </a:lnSpc>
                        <a:spcBef>
                          <a:spcPts val="0"/>
                        </a:spcBef>
                        <a:spcAft>
                          <a:spcPts val="1000"/>
                        </a:spcAft>
                      </a:pPr>
                      <a:r>
                        <a:rPr lang="en-US" sz="1600" b="1" dirty="0">
                          <a:latin typeface="Calibri"/>
                          <a:ea typeface="Calibri"/>
                          <a:cs typeface="Times New Roman"/>
                        </a:rPr>
                        <a:t>Site </a:t>
                      </a:r>
                      <a:endParaRPr lang="en-US" sz="1600" dirty="0">
                        <a:latin typeface="Calibri"/>
                        <a:ea typeface="Calibri"/>
                        <a:cs typeface="Times New Roman"/>
                      </a:endParaRP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c>
                  <a:txBody>
                    <a:bodyPr/>
                    <a:lstStyle/>
                    <a:p>
                      <a:pPr marL="0" marR="0">
                        <a:lnSpc>
                          <a:spcPct val="115000"/>
                        </a:lnSpc>
                        <a:spcBef>
                          <a:spcPts val="0"/>
                        </a:spcBef>
                        <a:spcAft>
                          <a:spcPts val="1000"/>
                        </a:spcAft>
                      </a:pPr>
                      <a:r>
                        <a:rPr lang="en-US" sz="1600" b="1" dirty="0">
                          <a:latin typeface="Calibri"/>
                          <a:ea typeface="Calibri"/>
                          <a:cs typeface="Times New Roman"/>
                        </a:rPr>
                        <a:t>Caution </a:t>
                      </a:r>
                      <a:endParaRPr lang="en-US" sz="1600" dirty="0">
                        <a:latin typeface="Calibri"/>
                        <a:ea typeface="Calibri"/>
                        <a:cs typeface="Times New Roman"/>
                      </a:endParaRP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solidFill>
                  </a:tcPr>
                </a:tc>
              </a:tr>
              <a:tr h="1378168">
                <a:tc>
                  <a:txBody>
                    <a:bodyPr/>
                    <a:lstStyle/>
                    <a:p>
                      <a:pPr marL="0" marR="0">
                        <a:lnSpc>
                          <a:spcPct val="115000"/>
                        </a:lnSpc>
                        <a:spcBef>
                          <a:spcPts val="0"/>
                        </a:spcBef>
                        <a:spcAft>
                          <a:spcPts val="1000"/>
                        </a:spcAft>
                      </a:pPr>
                      <a:r>
                        <a:rPr lang="en-US" sz="1600" dirty="0">
                          <a:latin typeface="Calibri"/>
                          <a:ea typeface="Calibri"/>
                          <a:cs typeface="Times New Roman"/>
                        </a:rPr>
                        <a:t>Williams, </a:t>
                      </a:r>
                      <a:r>
                        <a:rPr lang="en-US" sz="1600" dirty="0" err="1">
                          <a:latin typeface="Calibri"/>
                          <a:ea typeface="Calibri"/>
                          <a:cs typeface="Times New Roman"/>
                        </a:rPr>
                        <a:t>Haertel</a:t>
                      </a:r>
                      <a:r>
                        <a:rPr lang="en-US" sz="1600" dirty="0">
                          <a:latin typeface="Calibri"/>
                          <a:ea typeface="Calibri"/>
                          <a:cs typeface="Times New Roman"/>
                        </a:rPr>
                        <a:t>, </a:t>
                      </a:r>
                      <a:r>
                        <a:rPr lang="en-US" sz="1600" dirty="0" err="1">
                          <a:latin typeface="Calibri"/>
                          <a:ea typeface="Calibri"/>
                          <a:cs typeface="Times New Roman"/>
                        </a:rPr>
                        <a:t>Kirst</a:t>
                      </a:r>
                      <a:r>
                        <a:rPr lang="en-US" sz="1600" dirty="0">
                          <a:latin typeface="Calibri"/>
                          <a:ea typeface="Calibri"/>
                          <a:cs typeface="Times New Roman"/>
                        </a:rPr>
                        <a:t>, Rosin, and Perry (2011)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nSpc>
                          <a:spcPct val="115000"/>
                        </a:lnSpc>
                        <a:spcBef>
                          <a:spcPts val="0"/>
                        </a:spcBef>
                        <a:spcAft>
                          <a:spcPts val="1000"/>
                        </a:spcAft>
                      </a:pPr>
                      <a:r>
                        <a:rPr lang="en-US" sz="1600" dirty="0">
                          <a:latin typeface="Calibri"/>
                          <a:ea typeface="Calibri"/>
                          <a:cs typeface="Times New Roman"/>
                        </a:rPr>
                        <a:t>Improving Middle Grade Math Performance (and others from </a:t>
                      </a:r>
                      <a:r>
                        <a:rPr lang="en-US" sz="1600" dirty="0" err="1">
                          <a:latin typeface="Calibri"/>
                          <a:ea typeface="Calibri"/>
                          <a:cs typeface="Times New Roman"/>
                        </a:rPr>
                        <a:t>EdSource</a:t>
                      </a:r>
                      <a:r>
                        <a:rPr lang="en-US" sz="1600" dirty="0">
                          <a:latin typeface="Calibri"/>
                          <a:ea typeface="Calibri"/>
                          <a:cs typeface="Times New Roman"/>
                        </a:rPr>
                        <a:t>)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nSpc>
                          <a:spcPct val="115000"/>
                        </a:lnSpc>
                        <a:spcBef>
                          <a:spcPts val="0"/>
                        </a:spcBef>
                        <a:spcAft>
                          <a:spcPts val="1000"/>
                        </a:spcAft>
                      </a:pPr>
                      <a:r>
                        <a:rPr lang="en-US" sz="1600" dirty="0">
                          <a:latin typeface="Calibri"/>
                          <a:ea typeface="Calibri"/>
                          <a:cs typeface="Times New Roman"/>
                        </a:rPr>
                        <a:t>CA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nSpc>
                          <a:spcPct val="115000"/>
                        </a:lnSpc>
                        <a:spcBef>
                          <a:spcPts val="0"/>
                        </a:spcBef>
                        <a:spcAft>
                          <a:spcPts val="1000"/>
                        </a:spcAft>
                      </a:pPr>
                      <a:r>
                        <a:rPr lang="en-US" sz="1600" dirty="0">
                          <a:latin typeface="Calibri"/>
                          <a:ea typeface="Calibri"/>
                          <a:cs typeface="Times New Roman"/>
                        </a:rPr>
                        <a:t>“Placing all 8</a:t>
                      </a:r>
                      <a:r>
                        <a:rPr lang="en-US" sz="1600" baseline="30000" dirty="0">
                          <a:latin typeface="Calibri"/>
                          <a:ea typeface="Calibri"/>
                          <a:cs typeface="Times New Roman"/>
                        </a:rPr>
                        <a:t>th</a:t>
                      </a:r>
                      <a:r>
                        <a:rPr lang="en-US" sz="1600" dirty="0">
                          <a:latin typeface="Calibri"/>
                          <a:ea typeface="Calibri"/>
                          <a:cs typeface="Times New Roman"/>
                        </a:rPr>
                        <a:t> graders into Algebra I, regardless of their preparation, sets up many students to fail.”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79832">
                <a:tc>
                  <a:txBody>
                    <a:bodyPr/>
                    <a:lstStyle/>
                    <a:p>
                      <a:pPr marL="0" marR="0">
                        <a:lnSpc>
                          <a:spcPct val="115000"/>
                        </a:lnSpc>
                        <a:spcBef>
                          <a:spcPts val="0"/>
                        </a:spcBef>
                        <a:spcAft>
                          <a:spcPts val="1000"/>
                        </a:spcAft>
                      </a:pPr>
                      <a:r>
                        <a:rPr lang="en-US" sz="1600" dirty="0" err="1">
                          <a:latin typeface="Calibri"/>
                          <a:ea typeface="Calibri"/>
                          <a:cs typeface="Times New Roman"/>
                        </a:rPr>
                        <a:t>Allensworth</a:t>
                      </a:r>
                      <a:r>
                        <a:rPr lang="en-US" sz="1600" dirty="0">
                          <a:latin typeface="Calibri"/>
                          <a:ea typeface="Calibri"/>
                          <a:cs typeface="Times New Roman"/>
                        </a:rPr>
                        <a:t>, Nomi, Montgomery, and Lee (2009)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1000"/>
                        </a:spcAft>
                      </a:pPr>
                      <a:r>
                        <a:rPr lang="en-US" sz="1600" dirty="0">
                          <a:latin typeface="Calibri"/>
                          <a:ea typeface="Calibri"/>
                          <a:cs typeface="Times New Roman"/>
                        </a:rPr>
                        <a:t>College Preparatory Curriculum for All:  Academic Consequences of Requiring Algebra and English I for Ninth Graders in Chicago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1000"/>
                        </a:spcAft>
                      </a:pPr>
                      <a:r>
                        <a:rPr lang="en-US" sz="1600">
                          <a:latin typeface="Calibri"/>
                          <a:ea typeface="Calibri"/>
                          <a:cs typeface="Times New Roman"/>
                        </a:rPr>
                        <a:t>Chicago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15000"/>
                        </a:lnSpc>
                        <a:spcBef>
                          <a:spcPts val="0"/>
                        </a:spcBef>
                        <a:spcAft>
                          <a:spcPts val="1000"/>
                        </a:spcAft>
                      </a:pPr>
                      <a:r>
                        <a:rPr lang="en-US" sz="1600" dirty="0">
                          <a:latin typeface="Calibri"/>
                          <a:ea typeface="Calibri"/>
                          <a:cs typeface="Times New Roman"/>
                        </a:rPr>
                        <a:t>“Although more students completed ninth grade with credits in algebra and English I, failure rates increased, grades slightly declined, test scores did not improve, and students were no more likely to enter college.   </a:t>
                      </a:r>
                    </a:p>
                  </a:txBody>
                  <a:tcPr marL="82406" marR="82406" marT="41203" marB="4120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3" name="TextBox 2"/>
          <p:cNvSpPr txBox="1"/>
          <p:nvPr/>
        </p:nvSpPr>
        <p:spPr>
          <a:xfrm>
            <a:off x="1981200" y="381000"/>
            <a:ext cx="4876800" cy="646331"/>
          </a:xfrm>
          <a:prstGeom prst="rect">
            <a:avLst/>
          </a:prstGeom>
          <a:noFill/>
        </p:spPr>
        <p:txBody>
          <a:bodyPr wrap="square" rtlCol="0">
            <a:spAutoFit/>
          </a:bodyPr>
          <a:lstStyle/>
          <a:p>
            <a:pPr algn="ctr"/>
            <a:r>
              <a:rPr lang="en-US" dirty="0" smtClean="0"/>
              <a:t>More Recent Research: Cautionary Flags (cont.)</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71691"/>
            <a:ext cx="6629400" cy="6186309"/>
          </a:xfrm>
          <a:prstGeom prst="rect">
            <a:avLst/>
          </a:prstGeom>
        </p:spPr>
        <p:txBody>
          <a:bodyPr wrap="square">
            <a:spAutoFit/>
          </a:bodyPr>
          <a:lstStyle/>
          <a:p>
            <a:pPr>
              <a:lnSpc>
                <a:spcPct val="150000"/>
              </a:lnSpc>
            </a:pPr>
            <a:r>
              <a:rPr lang="en-US" sz="2000" dirty="0" smtClean="0"/>
              <a:t>“The </a:t>
            </a:r>
            <a:r>
              <a:rPr lang="en-US" sz="2000" dirty="0"/>
              <a:t>contrast between these results and prior </a:t>
            </a:r>
            <a:r>
              <a:rPr lang="en-US" sz="2000" dirty="0" err="1"/>
              <a:t>correlational</a:t>
            </a:r>
            <a:r>
              <a:rPr lang="en-US" sz="2000" dirty="0"/>
              <a:t> research reflects the severe selection bias plaguing those previous studies. It is undeniable that students who take algebra early tend to do better in subsequent math courses, but this correlation arises because it is usually the best students who are selected to take algebra early. Once this selection bias is eliminated, the remaining causal effect of accelerating the conventional first course of algebra into earlier grades, in the absence of other changes in the math curriculum, is for most students decidedly harmful</a:t>
            </a:r>
            <a:r>
              <a:rPr lang="en-US" sz="2000" dirty="0" smtClean="0"/>
              <a:t>.”   </a:t>
            </a:r>
          </a:p>
          <a:p>
            <a:endParaRPr lang="en-US" sz="2000" dirty="0"/>
          </a:p>
          <a:p>
            <a:r>
              <a:rPr lang="en-US" sz="1600" dirty="0" smtClean="0"/>
              <a:t>(</a:t>
            </a:r>
            <a:r>
              <a:rPr lang="en-US" sz="1600" dirty="0" err="1" smtClean="0"/>
              <a:t>Clotfelter</a:t>
            </a:r>
            <a:r>
              <a:rPr lang="en-US" sz="1600" dirty="0" smtClean="0"/>
              <a:t>, Ladd, and </a:t>
            </a:r>
            <a:r>
              <a:rPr lang="en-US" sz="1600" dirty="0" err="1" smtClean="0"/>
              <a:t>Vigdor</a:t>
            </a:r>
            <a:r>
              <a:rPr lang="en-US" sz="1600" dirty="0" smtClean="0"/>
              <a:t>, 2012, p. 12)</a:t>
            </a:r>
            <a:endParaRPr lang="en-US" sz="1600" dirty="0"/>
          </a:p>
        </p:txBody>
      </p:sp>
      <p:sp>
        <p:nvSpPr>
          <p:cNvPr id="4" name="TextBox 3"/>
          <p:cNvSpPr txBox="1"/>
          <p:nvPr/>
        </p:nvSpPr>
        <p:spPr>
          <a:xfrm>
            <a:off x="2286000" y="228600"/>
            <a:ext cx="3962400" cy="461665"/>
          </a:xfrm>
          <a:prstGeom prst="rect">
            <a:avLst/>
          </a:prstGeom>
          <a:noFill/>
        </p:spPr>
        <p:txBody>
          <a:bodyPr wrap="square" rtlCol="0">
            <a:spAutoFit/>
          </a:bodyPr>
          <a:lstStyle/>
          <a:p>
            <a:r>
              <a:rPr lang="en-US" sz="2400" b="1" dirty="0" smtClean="0"/>
              <a:t>Why the Difference?</a:t>
            </a:r>
            <a:endParaRPr lang="en-US" sz="2400" b="1"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85800" y="533400"/>
            <a:ext cx="7721600" cy="584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TS102787940</Template>
  <TotalTime>931</TotalTime>
  <Words>1262</Words>
  <Application>Microsoft Office PowerPoint</Application>
  <PresentationFormat>On-screen Show (4:3)</PresentationFormat>
  <Paragraphs>119</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Books 16x9</vt:lpstr>
      <vt:lpstr>Document</vt:lpstr>
      <vt:lpstr>The “Algebra for All” Movement:  A Progress Report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Tom</cp:lastModifiedBy>
  <cp:revision>91</cp:revision>
  <dcterms:created xsi:type="dcterms:W3CDTF">2012-11-26T16:43:37Z</dcterms:created>
  <dcterms:modified xsi:type="dcterms:W3CDTF">2012-11-28T03:25:03Z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1179650954</vt:i4>
  </property>
  <property fmtid="{D5CDD505-2E9C-101B-9397-08002B2CF9AE}" pid="3" name="_NewReviewCycle">
    <vt:lpwstr/>
  </property>
  <property fmtid="{D5CDD505-2E9C-101B-9397-08002B2CF9AE}" pid="4" name="_EmailSubject">
    <vt:lpwstr>Powerpoint</vt:lpwstr>
  </property>
  <property fmtid="{D5CDD505-2E9C-101B-9397-08002B2CF9AE}" pid="5" name="_AuthorEmail">
    <vt:lpwstr>SWhitfield@brookings.edu</vt:lpwstr>
  </property>
  <property fmtid="{D5CDD505-2E9C-101B-9397-08002B2CF9AE}" pid="6" name="_AuthorEmailDisplayName">
    <vt:lpwstr>Sarah Whitfield</vt:lpwstr>
  </property>
</Properties>
</file>